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81" r:id="rId3"/>
    <p:sldId id="287" r:id="rId4"/>
    <p:sldId id="282" r:id="rId5"/>
    <p:sldId id="258" r:id="rId6"/>
    <p:sldId id="284" r:id="rId7"/>
    <p:sldId id="285" r:id="rId8"/>
    <p:sldId id="260" r:id="rId9"/>
    <p:sldId id="261" r:id="rId10"/>
    <p:sldId id="262"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6" r:id="rId29"/>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65" d="100"/>
          <a:sy n="65" d="100"/>
        </p:scale>
        <p:origin x="19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19.01.2026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a:p>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11</a:t>
            </a:fld>
            <a:endParaRPr lang="de-DE"/>
          </a:p>
        </p:txBody>
      </p:sp>
    </p:spTree>
    <p:extLst>
      <p:ext uri="{BB962C8B-B14F-4D97-AF65-F5344CB8AC3E}">
        <p14:creationId xmlns:p14="http://schemas.microsoft.com/office/powerpoint/2010/main" val="277895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12</a:t>
            </a:fld>
            <a:endParaRPr lang="de-DE"/>
          </a:p>
        </p:txBody>
      </p:sp>
    </p:spTree>
    <p:extLst>
      <p:ext uri="{BB962C8B-B14F-4D97-AF65-F5344CB8AC3E}">
        <p14:creationId xmlns:p14="http://schemas.microsoft.com/office/powerpoint/2010/main" val="79462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13</a:t>
            </a:fld>
            <a:endParaRPr lang="de-DE"/>
          </a:p>
        </p:txBody>
      </p:sp>
    </p:spTree>
    <p:extLst>
      <p:ext uri="{BB962C8B-B14F-4D97-AF65-F5344CB8AC3E}">
        <p14:creationId xmlns:p14="http://schemas.microsoft.com/office/powerpoint/2010/main" val="265460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14</a:t>
            </a:fld>
            <a:endParaRPr lang="de-DE"/>
          </a:p>
        </p:txBody>
      </p:sp>
    </p:spTree>
    <p:extLst>
      <p:ext uri="{BB962C8B-B14F-4D97-AF65-F5344CB8AC3E}">
        <p14:creationId xmlns:p14="http://schemas.microsoft.com/office/powerpoint/2010/main" val="112381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15</a:t>
            </a:fld>
            <a:endParaRPr lang="de-DE"/>
          </a:p>
        </p:txBody>
      </p:sp>
    </p:spTree>
    <p:extLst>
      <p:ext uri="{BB962C8B-B14F-4D97-AF65-F5344CB8AC3E}">
        <p14:creationId xmlns:p14="http://schemas.microsoft.com/office/powerpoint/2010/main" val="2541083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16</a:t>
            </a:fld>
            <a:endParaRPr lang="de-DE"/>
          </a:p>
        </p:txBody>
      </p:sp>
    </p:spTree>
    <p:extLst>
      <p:ext uri="{BB962C8B-B14F-4D97-AF65-F5344CB8AC3E}">
        <p14:creationId xmlns:p14="http://schemas.microsoft.com/office/powerpoint/2010/main" val="2985661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17</a:t>
            </a:fld>
            <a:endParaRPr lang="de-DE"/>
          </a:p>
        </p:txBody>
      </p:sp>
    </p:spTree>
    <p:extLst>
      <p:ext uri="{BB962C8B-B14F-4D97-AF65-F5344CB8AC3E}">
        <p14:creationId xmlns:p14="http://schemas.microsoft.com/office/powerpoint/2010/main" val="401997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18</a:t>
            </a:fld>
            <a:endParaRPr lang="de-DE"/>
          </a:p>
        </p:txBody>
      </p:sp>
    </p:spTree>
    <p:extLst>
      <p:ext uri="{BB962C8B-B14F-4D97-AF65-F5344CB8AC3E}">
        <p14:creationId xmlns:p14="http://schemas.microsoft.com/office/powerpoint/2010/main" val="840931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19</a:t>
            </a:fld>
            <a:endParaRPr lang="de-DE"/>
          </a:p>
        </p:txBody>
      </p:sp>
    </p:spTree>
    <p:extLst>
      <p:ext uri="{BB962C8B-B14F-4D97-AF65-F5344CB8AC3E}">
        <p14:creationId xmlns:p14="http://schemas.microsoft.com/office/powerpoint/2010/main" val="72869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p>
        </p:txBody>
      </p:sp>
      <p:sp>
        <p:nvSpPr>
          <p:cNvPr id="4" name="Foliennummernplatzhalter 3"/>
          <p:cNvSpPr>
            <a:spLocks noGrp="1"/>
          </p:cNvSpPr>
          <p:nvPr>
            <p:ph type="sldNum" sz="quarter" idx="5"/>
          </p:nvPr>
        </p:nvSpPr>
        <p:spPr/>
        <p:txBody>
          <a:bodyPr/>
          <a:lstStyle/>
          <a:p>
            <a:fld id="{AD02B20E-0E3C-4A58-B729-B35C8F01EEF4}" type="slidenum">
              <a:rPr lang="de-DE" smtClean="0"/>
              <a:t>20</a:t>
            </a:fld>
            <a:endParaRPr lang="de-DE"/>
          </a:p>
        </p:txBody>
      </p:sp>
    </p:spTree>
    <p:extLst>
      <p:ext uri="{BB962C8B-B14F-4D97-AF65-F5344CB8AC3E}">
        <p14:creationId xmlns:p14="http://schemas.microsoft.com/office/powerpoint/2010/main" val="3963443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D195-F83F-33FB-116A-8183D8C96E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04B829-197C-3F4F-146E-DFE228014B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4265B1-537E-85ED-643B-5BD81D85AC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a:t>
            </a:r>
            <a:br>
              <a:rPr lang="de-DE" dirty="0"/>
            </a:b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a:extLst>
              <a:ext uri="{FF2B5EF4-FFF2-40B4-BE49-F238E27FC236}">
                <a16:creationId xmlns:a16="http://schemas.microsoft.com/office/drawing/2014/main" id="{1EDD8FDE-FFD9-BB4D-0AC0-2E6CB185CCA0}"/>
              </a:ext>
            </a:extLst>
          </p:cNvPr>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728308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Bild hinzufügen</a:t>
            </a:r>
          </a:p>
        </p:txBody>
      </p:sp>
      <p:sp>
        <p:nvSpPr>
          <p:cNvPr id="4" name="Foliennummernplatzhalter 3"/>
          <p:cNvSpPr>
            <a:spLocks noGrp="1"/>
          </p:cNvSpPr>
          <p:nvPr>
            <p:ph type="sldNum" sz="quarter" idx="5"/>
          </p:nvPr>
        </p:nvSpPr>
        <p:spPr/>
        <p:txBody>
          <a:bodyPr/>
          <a:lstStyle/>
          <a:p>
            <a:fld id="{AD02B20E-0E3C-4A58-B729-B35C8F01EEF4}" type="slidenum">
              <a:rPr lang="de-DE" smtClean="0"/>
              <a:t>21</a:t>
            </a:fld>
            <a:endParaRPr lang="de-DE"/>
          </a:p>
        </p:txBody>
      </p:sp>
    </p:spTree>
    <p:extLst>
      <p:ext uri="{BB962C8B-B14F-4D97-AF65-F5344CB8AC3E}">
        <p14:creationId xmlns:p14="http://schemas.microsoft.com/office/powerpoint/2010/main" val="226696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22</a:t>
            </a:fld>
            <a:endParaRPr lang="de-DE"/>
          </a:p>
        </p:txBody>
      </p:sp>
    </p:spTree>
    <p:extLst>
      <p:ext uri="{BB962C8B-B14F-4D97-AF65-F5344CB8AC3E}">
        <p14:creationId xmlns:p14="http://schemas.microsoft.com/office/powerpoint/2010/main" val="9166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23</a:t>
            </a:fld>
            <a:endParaRPr lang="de-DE"/>
          </a:p>
        </p:txBody>
      </p:sp>
    </p:spTree>
    <p:extLst>
      <p:ext uri="{BB962C8B-B14F-4D97-AF65-F5344CB8AC3E}">
        <p14:creationId xmlns:p14="http://schemas.microsoft.com/office/powerpoint/2010/main" val="1230018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24</a:t>
            </a:fld>
            <a:endParaRPr lang="de-DE"/>
          </a:p>
        </p:txBody>
      </p:sp>
    </p:spTree>
    <p:extLst>
      <p:ext uri="{BB962C8B-B14F-4D97-AF65-F5344CB8AC3E}">
        <p14:creationId xmlns:p14="http://schemas.microsoft.com/office/powerpoint/2010/main" val="587812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25</a:t>
            </a:fld>
            <a:endParaRPr lang="de-DE"/>
          </a:p>
        </p:txBody>
      </p:sp>
    </p:spTree>
    <p:extLst>
      <p:ext uri="{BB962C8B-B14F-4D97-AF65-F5344CB8AC3E}">
        <p14:creationId xmlns:p14="http://schemas.microsoft.com/office/powerpoint/2010/main" val="1575956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26</a:t>
            </a:fld>
            <a:endParaRPr lang="de-DE"/>
          </a:p>
        </p:txBody>
      </p:sp>
    </p:spTree>
    <p:extLst>
      <p:ext uri="{BB962C8B-B14F-4D97-AF65-F5344CB8AC3E}">
        <p14:creationId xmlns:p14="http://schemas.microsoft.com/office/powerpoint/2010/main" val="61581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p>
        </p:txBody>
      </p:sp>
      <p:sp>
        <p:nvSpPr>
          <p:cNvPr id="4" name="Foliennummernplatzhalter 3"/>
          <p:cNvSpPr>
            <a:spLocks noGrp="1"/>
          </p:cNvSpPr>
          <p:nvPr>
            <p:ph type="sldNum" sz="quarter" idx="5"/>
          </p:nvPr>
        </p:nvSpPr>
        <p:spPr/>
        <p:txBody>
          <a:bodyPr/>
          <a:lstStyle/>
          <a:p>
            <a:fld id="{AD02B20E-0E3C-4A58-B729-B35C8F01EEF4}" type="slidenum">
              <a:rPr lang="de-DE" smtClean="0"/>
              <a:t>27</a:t>
            </a:fld>
            <a:endParaRPr lang="de-DE"/>
          </a:p>
        </p:txBody>
      </p:sp>
    </p:spTree>
    <p:extLst>
      <p:ext uri="{BB962C8B-B14F-4D97-AF65-F5344CB8AC3E}">
        <p14:creationId xmlns:p14="http://schemas.microsoft.com/office/powerpoint/2010/main" val="224047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t>
            </a:r>
            <a:br>
              <a:rPr lang="de-DE" dirty="0"/>
            </a:br>
            <a:r>
              <a:rPr lang="de-DE" dirty="0"/>
              <a:t>Im Projekt gab es mehrere Herausforderungen.</a:t>
            </a:r>
          </a:p>
          <a:p>
            <a:r>
              <a:rPr lang="de-DE" dirty="0"/>
              <a:t>Die Sonnenzeit wurde vereinfacht, indem der solare Mittag fix auf 12 Uhr gelegt wurde.</a:t>
            </a:r>
          </a:p>
          <a:p>
            <a:r>
              <a:rPr lang="de-DE" dirty="0"/>
              <a:t>Eine mögliche Rückseitenbeleuchtung wurde vermieden, indem negative Leistungen auf null gesetzt wurden.</a:t>
            </a:r>
          </a:p>
          <a:p>
            <a:endParaRPr lang="de-DE" dirty="0"/>
          </a:p>
          <a:p>
            <a:r>
              <a:rPr lang="de-DE" dirty="0"/>
              <a:t>Da Optimierungsverfahren sehr rechenintensiv sind, wurden Sonnenbahnen vorab berechnet und zwischengespeichert.</a:t>
            </a:r>
          </a:p>
          <a:p>
            <a:r>
              <a:rPr lang="de-DE" dirty="0"/>
              <a:t>Numerische Instabilitäten bei flachen Winkeln wurden durch das Begrenzen trigonometrischer Werte verhindert.</a:t>
            </a:r>
          </a:p>
          <a:p>
            <a:r>
              <a:rPr lang="de-DE" dirty="0"/>
              <a:t>Zusätzlich wurde ein einheitliches Koordinatensystem verwendet, um geometrische Inkonsistenzen zu vermeiden.</a:t>
            </a:r>
          </a:p>
        </p:txBody>
      </p:sp>
      <p:sp>
        <p:nvSpPr>
          <p:cNvPr id="4" name="Foliennummernplatzhalter 3"/>
          <p:cNvSpPr>
            <a:spLocks noGrp="1"/>
          </p:cNvSpPr>
          <p:nvPr>
            <p:ph type="sldNum" sz="quarter" idx="5"/>
          </p:nvPr>
        </p:nvSpPr>
        <p:spPr/>
        <p:txBody>
          <a:bodyPr/>
          <a:lstStyle/>
          <a:p>
            <a:fld id="{AD02B20E-0E3C-4A58-B729-B35C8F01EEF4}" type="slidenum">
              <a:rPr lang="de-DE" smtClean="0"/>
              <a:t>28</a:t>
            </a:fld>
            <a:endParaRPr lang="de-DE"/>
          </a:p>
        </p:txBody>
      </p:sp>
    </p:spTree>
    <p:extLst>
      <p:ext uri="{BB962C8B-B14F-4D97-AF65-F5344CB8AC3E}">
        <p14:creationId xmlns:p14="http://schemas.microsoft.com/office/powerpoint/2010/main" val="347001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5</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a:t>
            </a:r>
          </a:p>
        </p:txBody>
      </p:sp>
      <p:sp>
        <p:nvSpPr>
          <p:cNvPr id="4" name="Foliennummernplatzhalter 3"/>
          <p:cNvSpPr>
            <a:spLocks noGrp="1"/>
          </p:cNvSpPr>
          <p:nvPr>
            <p:ph type="sldNum" sz="quarter" idx="5"/>
          </p:nvPr>
        </p:nvSpPr>
        <p:spPr/>
        <p:txBody>
          <a:bodyPr/>
          <a:lstStyle/>
          <a:p>
            <a:fld id="{AD02B20E-0E3C-4A58-B729-B35C8F01EEF4}" type="slidenum">
              <a:rPr lang="de-DE" smtClean="0"/>
              <a:t>6</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a:t>
            </a:r>
            <a:br>
              <a:rPr lang="de-DE" dirty="0"/>
            </a:br>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7</a:t>
            </a:fld>
            <a:endParaRPr lang="de-DE"/>
          </a:p>
        </p:txBody>
      </p:sp>
    </p:spTree>
    <p:extLst>
      <p:ext uri="{BB962C8B-B14F-4D97-AF65-F5344CB8AC3E}">
        <p14:creationId xmlns:p14="http://schemas.microsoft.com/office/powerpoint/2010/main" val="2189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8</a:t>
            </a:fld>
            <a:endParaRPr lang="de-DE"/>
          </a:p>
        </p:txBody>
      </p:sp>
    </p:spTree>
    <p:extLst>
      <p:ext uri="{BB962C8B-B14F-4D97-AF65-F5344CB8AC3E}">
        <p14:creationId xmlns:p14="http://schemas.microsoft.com/office/powerpoint/2010/main" val="91723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9</a:t>
            </a:fld>
            <a:endParaRPr lang="de-DE"/>
          </a:p>
        </p:txBody>
      </p:sp>
    </p:spTree>
    <p:extLst>
      <p:ext uri="{BB962C8B-B14F-4D97-AF65-F5344CB8AC3E}">
        <p14:creationId xmlns:p14="http://schemas.microsoft.com/office/powerpoint/2010/main" val="395503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t>
            </a:r>
            <a:br>
              <a:rPr lang="de-DE" dirty="0"/>
            </a:br>
            <a:endParaRPr lang="de-DE" dirty="0"/>
          </a:p>
        </p:txBody>
      </p:sp>
      <p:sp>
        <p:nvSpPr>
          <p:cNvPr id="4" name="Foliennummernplatzhalter 3"/>
          <p:cNvSpPr>
            <a:spLocks noGrp="1"/>
          </p:cNvSpPr>
          <p:nvPr>
            <p:ph type="sldNum" sz="quarter" idx="5"/>
          </p:nvPr>
        </p:nvSpPr>
        <p:spPr/>
        <p:txBody>
          <a:bodyPr/>
          <a:lstStyle/>
          <a:p>
            <a:fld id="{AD02B20E-0E3C-4A58-B729-B35C8F01EEF4}" type="slidenum">
              <a:rPr lang="de-DE" smtClean="0"/>
              <a:t>10</a:t>
            </a:fld>
            <a:endParaRPr lang="de-DE"/>
          </a:p>
        </p:txBody>
      </p:sp>
    </p:spTree>
    <p:extLst>
      <p:ext uri="{BB962C8B-B14F-4D97-AF65-F5344CB8AC3E}">
        <p14:creationId xmlns:p14="http://schemas.microsoft.com/office/powerpoint/2010/main" val="1095676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3"/>
          <a:stretch/>
        </p:blipFill>
        <p:spPr>
          <a:xfrm>
            <a:off x="564840" y="1544400"/>
            <a:ext cx="5915160" cy="34956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Es wird ein Einheitsvektor erstellt, welcher von Innsbruck zur Sonne zeigt.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E</a:t>
            </a:r>
            <a:r>
              <a:rPr lang="de-AT" sz="1800" b="0" u="none" strike="noStrike" dirty="0">
                <a:solidFill>
                  <a:srgbClr val="000000"/>
                </a:solidFill>
                <a:effectLst/>
                <a:uFillTx/>
                <a:latin typeface="Arial"/>
              </a:rPr>
              <a:t>in Einheitsvektor mit den Richtungen Nord, Ost und Oben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pic>
        <p:nvPicPr>
          <p:cNvPr id="2" name="Grafik 1">
            <a:extLst>
              <a:ext uri="{FF2B5EF4-FFF2-40B4-BE49-F238E27FC236}">
                <a16:creationId xmlns:a16="http://schemas.microsoft.com/office/drawing/2014/main" id="{517ED13D-B70D-6A10-8E60-42F4DE202630}"/>
              </a:ext>
            </a:extLst>
          </p:cNvPr>
          <p:cNvPicPr/>
          <p:nvPr/>
        </p:nvPicPr>
        <p:blipFill>
          <a:blip r:embed="rId3"/>
          <a:stretch/>
        </p:blipFill>
        <p:spPr>
          <a:xfrm>
            <a:off x="1949580" y="3369305"/>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3"/>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98" name="Rechteck 97"/>
          <p:cNvSpPr/>
          <p:nvPr/>
        </p:nvSpPr>
        <p:spPr>
          <a:xfrm>
            <a:off x="541800" y="1134360"/>
            <a:ext cx="8407080" cy="502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elektrische Energie (in kWh) berechnen, die eine flache Solaranlage an vier Tagen im Jahr in Innsbruck erzeugt.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liegt komplett flach auf dem Boden (Neigung = 0°). Wir testen dies für den 21. März, Juni, September und Dezember.</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a:t>
            </a:r>
            <a:r>
              <a:rPr lang="de-AT" sz="1800" b="0" u="none" strike="noStrike" dirty="0" err="1">
                <a:solidFill>
                  <a:srgbClr val="000000"/>
                </a:solidFill>
                <a:effectLst/>
                <a:uFillTx/>
                <a:latin typeface="Arial"/>
              </a:rPr>
              <a:t>Sonnenauf</a:t>
            </a:r>
            <a:r>
              <a:rPr lang="de-AT" sz="1800" b="0" u="none" strike="noStrike" dirty="0">
                <a:solidFill>
                  <a:srgbClr val="000000"/>
                </a:solidFill>
                <a:effectLst/>
                <a:uFillTx/>
                <a:latin typeface="Arial"/>
              </a:rPr>
              <a:t>- und -</a:t>
            </a:r>
            <a:r>
              <a:rPr lang="de-AT" sz="1800" b="0" u="none" strike="noStrike" dirty="0" err="1">
                <a:solidFill>
                  <a:srgbClr val="000000"/>
                </a:solidFill>
                <a:effectLst/>
                <a:uFillTx/>
                <a:latin typeface="Arial"/>
              </a:rPr>
              <a:t>unterganszeiten</a:t>
            </a:r>
            <a:r>
              <a:rPr lang="de-AT" sz="1800" b="0" u="none" strike="noStrike" dirty="0">
                <a:solidFill>
                  <a:srgbClr val="000000"/>
                </a:solidFill>
                <a:effectLst/>
                <a:uFillTx/>
                <a:latin typeface="Arial"/>
              </a:rPr>
              <a:t> aus Aufgabe 1 werden genutzt. Für jeden Zeitschritt wird mit dem Einheitsvektor aus Aufgabe 2 berechnet mit wie viel Kraft die Sonne auf das Panel scheint. Zum aufsummieren über den Tag wird </a:t>
            </a:r>
            <a:r>
              <a:rPr lang="de-AT" sz="1800" b="0" i="1" u="none" strike="noStrike" dirty="0" err="1">
                <a:solidFill>
                  <a:srgbClr val="000000"/>
                </a:solidFill>
                <a:effectLst/>
                <a:uFillTx/>
                <a:latin typeface="Arial"/>
              </a:rPr>
              <a:t>trapz</a:t>
            </a:r>
            <a:r>
              <a:rPr lang="de-AT" sz="1800" b="0" u="none" strike="noStrike" dirty="0">
                <a:solidFill>
                  <a:srgbClr val="000000"/>
                </a:solidFill>
                <a:effectLst/>
                <a:uFillTx/>
                <a:latin typeface="Arial"/>
              </a:rPr>
              <a:t> genutzt </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1" name="Grafik 100"/>
          <p:cNvPicPr/>
          <p:nvPr/>
        </p:nvPicPr>
        <p:blipFill>
          <a:blip r:embed="rId3"/>
          <a:stretch/>
        </p:blipFill>
        <p:spPr>
          <a:xfrm>
            <a:off x="720000" y="1620000"/>
            <a:ext cx="3409920" cy="215244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3" name="Rechteck 10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4" name="Grafik 103"/>
          <p:cNvPicPr/>
          <p:nvPr/>
        </p:nvPicPr>
        <p:blipFill>
          <a:blip r:embed="rId3"/>
          <a:stretch/>
        </p:blipFill>
        <p:spPr>
          <a:xfrm>
            <a:off x="663120" y="1455840"/>
            <a:ext cx="7436880" cy="2504160"/>
          </a:xfrm>
          <a:prstGeom prst="rect">
            <a:avLst/>
          </a:prstGeom>
          <a:noFill/>
          <a:ln w="0">
            <a:noFill/>
          </a:ln>
        </p:spPr>
      </p:pic>
      <p:pic>
        <p:nvPicPr>
          <p:cNvPr id="105" name="Grafik 104"/>
          <p:cNvPicPr/>
          <p:nvPr/>
        </p:nvPicPr>
        <p:blipFill>
          <a:blip r:embed="rId4"/>
          <a:stretch/>
        </p:blipFill>
        <p:spPr>
          <a:xfrm>
            <a:off x="700200" y="4078440"/>
            <a:ext cx="6096240" cy="96156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7" name="Rechteck 106"/>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a:t>
            </a:r>
            <a:r>
              <a:rPr lang="de-AT" dirty="0">
                <a:solidFill>
                  <a:srgbClr val="000000"/>
                </a:solidFill>
                <a:latin typeface="Arial"/>
              </a:rPr>
              <a:t>Die</a:t>
            </a:r>
            <a:r>
              <a:rPr lang="de-AT" sz="1800" b="0" u="none" strike="noStrike" dirty="0">
                <a:solidFill>
                  <a:srgbClr val="000000"/>
                </a:solidFill>
                <a:effectLst/>
                <a:uFillTx/>
                <a:latin typeface="Arial"/>
              </a:rPr>
              <a:t> Energie für ein Panel das Vertikal mit </a:t>
            </a:r>
            <a:r>
              <a:rPr lang="de-AT" sz="1800" b="0" u="none" strike="noStrike" dirty="0" err="1">
                <a:solidFill>
                  <a:srgbClr val="000000"/>
                </a:solidFill>
                <a:effectLst/>
                <a:uFillTx/>
                <a:latin typeface="Arial"/>
              </a:rPr>
              <a:t>ausrichtung</a:t>
            </a:r>
            <a:r>
              <a:rPr lang="de-AT" sz="1800" b="0" u="none" strike="noStrike" dirty="0">
                <a:solidFill>
                  <a:srgbClr val="000000"/>
                </a:solidFill>
                <a:effectLst/>
                <a:uFillTx/>
                <a:latin typeface="Arial"/>
              </a:rPr>
              <a:t> nach Süden hängt berechnen.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Das Panel steht </a:t>
            </a:r>
            <a:r>
              <a:rPr lang="de-AT" sz="1800" b="0" u="none" strike="noStrike" dirty="0" err="1">
                <a:solidFill>
                  <a:srgbClr val="000000"/>
                </a:solidFill>
                <a:effectLst/>
                <a:uFillTx/>
                <a:latin typeface="Arial"/>
              </a:rPr>
              <a:t>steht</a:t>
            </a:r>
            <a:r>
              <a:rPr lang="de-AT" sz="1800" b="0" u="none" strike="noStrike" dirty="0">
                <a:solidFill>
                  <a:srgbClr val="000000"/>
                </a:solidFill>
                <a:effectLst/>
                <a:uFillTx/>
                <a:latin typeface="Arial"/>
              </a:rPr>
              <a:t> im rechten Winkel und Zeigt exakt nach Süden (Azimut = 180°)</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dirty="0">
                <a:solidFill>
                  <a:srgbClr val="000000"/>
                </a:solidFill>
                <a:latin typeface="Arial"/>
              </a:rPr>
              <a:t>Es wird der</a:t>
            </a:r>
            <a:r>
              <a:rPr lang="de-AT" sz="1800" b="0" u="none" strike="noStrike" dirty="0">
                <a:solidFill>
                  <a:srgbClr val="000000"/>
                </a:solidFill>
                <a:effectLst/>
                <a:uFillTx/>
                <a:latin typeface="Arial"/>
              </a:rPr>
              <a:t> gleichen Rechenweg wie bei der flachen (0°) Ausrichtung verwendet. Mit </a:t>
            </a:r>
            <a:r>
              <a:rPr lang="de-AT" sz="1800" b="0" i="1" u="none" strike="noStrike" dirty="0" err="1">
                <a:solidFill>
                  <a:srgbClr val="000000"/>
                </a:solidFill>
                <a:effectLst/>
                <a:uFillTx/>
                <a:latin typeface="Arial"/>
              </a:rPr>
              <a:t>arrayfun</a:t>
            </a:r>
            <a:r>
              <a:rPr lang="de-AT" sz="1800" b="0" u="none" strike="noStrike" dirty="0">
                <a:solidFill>
                  <a:srgbClr val="000000"/>
                </a:solidFill>
                <a:effectLst/>
                <a:uFillTx/>
                <a:latin typeface="Arial"/>
              </a:rPr>
              <a:t> wird Energiefunktion auf alle 365 Tage angewendet. Mit </a:t>
            </a:r>
            <a:r>
              <a:rPr lang="de-AT" sz="1800" b="0" i="1" u="none" strike="noStrike" dirty="0" err="1">
                <a:solidFill>
                  <a:srgbClr val="000000"/>
                </a:solidFill>
                <a:effectLst/>
                <a:uFillTx/>
                <a:latin typeface="Arial"/>
              </a:rPr>
              <a:t>sum</a:t>
            </a:r>
            <a:r>
              <a:rPr lang="de-AT" sz="1800" b="0" u="none" strike="noStrike" dirty="0">
                <a:solidFill>
                  <a:srgbClr val="000000"/>
                </a:solidFill>
                <a:effectLst/>
                <a:uFillTx/>
                <a:latin typeface="Arial"/>
              </a:rPr>
              <a:t> wird dann alles aufsummiert.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Tabelle mit den Werten für die 4 gewählten Tage, und Jahressumme</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9" name="Rechteck 10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0" name="Grafik 109"/>
          <p:cNvPicPr/>
          <p:nvPr/>
        </p:nvPicPr>
        <p:blipFill>
          <a:blip r:embed="rId3"/>
          <a:stretch/>
        </p:blipFill>
        <p:spPr>
          <a:xfrm>
            <a:off x="627840" y="1773360"/>
            <a:ext cx="4772160" cy="210492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12" name="Rechteck 11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3" name="Grafik 112"/>
          <p:cNvPicPr/>
          <p:nvPr/>
        </p:nvPicPr>
        <p:blipFill>
          <a:blip r:embed="rId3"/>
          <a:stretch/>
        </p:blipFill>
        <p:spPr>
          <a:xfrm>
            <a:off x="663120" y="1620000"/>
            <a:ext cx="7436880" cy="2504160"/>
          </a:xfrm>
          <a:prstGeom prst="rect">
            <a:avLst/>
          </a:prstGeom>
          <a:noFill/>
          <a:ln w="0">
            <a:noFill/>
          </a:ln>
        </p:spPr>
      </p:pic>
      <p:pic>
        <p:nvPicPr>
          <p:cNvPr id="114" name="Grafik 113"/>
          <p:cNvPicPr/>
          <p:nvPr/>
        </p:nvPicPr>
        <p:blipFill>
          <a:blip r:embed="rId4"/>
          <a:stretch/>
        </p:blipFill>
        <p:spPr>
          <a:xfrm>
            <a:off x="700200" y="4258440"/>
            <a:ext cx="6096240" cy="96156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2458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dirty="0">
                <a:solidFill>
                  <a:srgbClr val="000000"/>
                </a:solidFill>
                <a:latin typeface="Arial"/>
              </a:rPr>
              <a:t> Es wird d</a:t>
            </a:r>
            <a:r>
              <a:rPr lang="de-AT" sz="1800" b="0" u="none" strike="noStrike" dirty="0">
                <a:solidFill>
                  <a:srgbClr val="000000"/>
                </a:solidFill>
                <a:effectLst/>
                <a:uFillTx/>
                <a:latin typeface="Arial"/>
              </a:rPr>
              <a:t>ie mathematisch beste Ausrichtung, um den höchsten Ertrag zu erzielen gesucht.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dirty="0">
                <a:solidFill>
                  <a:srgbClr val="000000"/>
                </a:solidFill>
                <a:latin typeface="Arial"/>
              </a:rPr>
              <a:t> </a:t>
            </a:r>
            <a:r>
              <a:rPr lang="de-AT" sz="1800" b="0" u="none" strike="noStrike" dirty="0" err="1">
                <a:solidFill>
                  <a:srgbClr val="000000"/>
                </a:solidFill>
                <a:effectLst/>
                <a:uFillTx/>
                <a:latin typeface="Arial"/>
              </a:rPr>
              <a:t>fminsearch</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beta</a:t>
            </a:r>
            <a:r>
              <a:rPr lang="de-AT" sz="1800" b="0" u="none" strike="noStrike" dirty="0">
                <a:solidFill>
                  <a:srgbClr val="000000"/>
                </a:solidFill>
                <a:effectLst/>
                <a:uFillTx/>
                <a:latin typeface="Arial"/>
              </a:rPr>
              <a:t>, Azimut) wird auf berechneten Jahresertrag </a:t>
            </a:r>
            <a:r>
              <a:rPr lang="de-AT" sz="1800" b="0" u="none" strike="noStrike" dirty="0" err="1">
                <a:solidFill>
                  <a:srgbClr val="000000"/>
                </a:solidFill>
                <a:effectLst/>
                <a:uFillTx/>
                <a:latin typeface="Arial"/>
              </a:rPr>
              <a:t>angewand</a:t>
            </a:r>
            <a:r>
              <a:rPr lang="de-AT" sz="1800" b="0" u="none" strike="noStrike" dirty="0">
                <a:solidFill>
                  <a:srgbClr val="000000"/>
                </a:solidFill>
                <a:effectLst/>
                <a:uFillTx/>
                <a:latin typeface="Arial"/>
              </a:rPr>
              <a:t>, Cache Funktion wird genutzt um Sonnenvektor nicht bei jeder Iteration neu berechnen zu  müssen. Vektorisierung für schnellere </a:t>
            </a:r>
            <a:r>
              <a:rPr lang="de-AT" sz="1800" b="0" u="none" strike="noStrike" dirty="0" err="1">
                <a:solidFill>
                  <a:srgbClr val="000000"/>
                </a:solidFill>
                <a:effectLst/>
                <a:uFillTx/>
                <a:latin typeface="Arial"/>
              </a:rPr>
              <a:t>berechnung</a:t>
            </a: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Bestimmung der Idealen Winkel und Azimut für gewählte Tage und das Gesamtjahr</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Inhalt</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3137867"/>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Grundlagen des 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Mathematische Grundlagen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Aufbau der Software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Umsetzung der Aufgabe</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Herausforderungen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3"/>
          <a:stretch/>
        </p:blipFill>
        <p:spPr>
          <a:xfrm>
            <a:off x="360000" y="1580040"/>
            <a:ext cx="5587920" cy="1479960"/>
          </a:xfrm>
          <a:prstGeom prst="rect">
            <a:avLst/>
          </a:prstGeom>
          <a:noFill/>
          <a:ln w="0">
            <a:noFill/>
          </a:ln>
        </p:spPr>
      </p:pic>
      <p:pic>
        <p:nvPicPr>
          <p:cNvPr id="120" name="Grafik 119"/>
          <p:cNvPicPr/>
          <p:nvPr/>
        </p:nvPicPr>
        <p:blipFill>
          <a:blip r:embed="rId4"/>
          <a:stretch/>
        </p:blipFill>
        <p:spPr>
          <a:xfrm>
            <a:off x="360000" y="3100320"/>
            <a:ext cx="7086960" cy="1399680"/>
          </a:xfrm>
          <a:prstGeom prst="rect">
            <a:avLst/>
          </a:prstGeom>
          <a:noFill/>
          <a:ln w="0">
            <a:noFill/>
          </a:ln>
        </p:spPr>
      </p:pic>
      <p:pic>
        <p:nvPicPr>
          <p:cNvPr id="121" name="Grafik 120"/>
          <p:cNvPicPr/>
          <p:nvPr/>
        </p:nvPicPr>
        <p:blipFill>
          <a:blip r:embed="rId5"/>
          <a:stretch/>
        </p:blipFill>
        <p:spPr>
          <a:xfrm>
            <a:off x="360000" y="4680000"/>
            <a:ext cx="4934160" cy="31392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641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a:t>
            </a:r>
            <a:r>
              <a:rPr lang="de-AT" sz="1800" b="0" u="none" strike="noStrike" dirty="0" err="1">
                <a:solidFill>
                  <a:srgbClr val="000000"/>
                </a:solidFill>
                <a:effectLst/>
                <a:uFillTx/>
                <a:latin typeface="Arial"/>
              </a:rPr>
              <a:t>cellfun</a:t>
            </a:r>
            <a:r>
              <a:rPr lang="de-AT" sz="1800" b="0" u="none" strike="noStrike" dirty="0">
                <a:solidFill>
                  <a:srgbClr val="000000"/>
                </a:solidFill>
                <a:effectLst/>
                <a:uFillTx/>
                <a:latin typeface="Arial"/>
              </a:rPr>
              <a:t> oder </a:t>
            </a:r>
            <a:r>
              <a:rPr lang="de-AT" sz="1800" b="0" u="none" strike="noStrike" dirty="0" err="1">
                <a:solidFill>
                  <a:srgbClr val="000000"/>
                </a:solidFill>
                <a:effectLst/>
                <a:uFillTx/>
                <a:latin typeface="Arial"/>
              </a:rPr>
              <a:t>arrayfun</a:t>
            </a:r>
            <a:r>
              <a:rPr lang="de-AT" dirty="0">
                <a:solidFill>
                  <a:srgbClr val="000000"/>
                </a:solidFill>
                <a:latin typeface="Arial"/>
              </a:rPr>
              <a:t> für</a:t>
            </a:r>
            <a:r>
              <a:rPr lang="de-AT" sz="1800" b="0" u="none" strike="noStrike" dirty="0">
                <a:solidFill>
                  <a:srgbClr val="000000"/>
                </a:solidFill>
                <a:effectLst/>
                <a:uFillTx/>
                <a:latin typeface="Arial"/>
              </a:rPr>
              <a:t> die Tracking-Algorithmen über den gesamten </a:t>
            </a:r>
            <a:r>
              <a:rPr lang="de-AT" sz="1800" b="0" u="none" strike="noStrike" dirty="0" err="1">
                <a:solidFill>
                  <a:srgbClr val="000000"/>
                </a:solidFill>
                <a:effectLst/>
                <a:uFillTx/>
                <a:latin typeface="Arial"/>
              </a:rPr>
              <a:t>year_cache</a:t>
            </a:r>
            <a:r>
              <a:rPr lang="de-AT" sz="1800" b="0" u="none" strike="noStrike" dirty="0">
                <a:solidFill>
                  <a:srgbClr val="000000"/>
                </a:solidFill>
                <a:effectLst/>
                <a:uFillTx/>
                <a:latin typeface="Arial"/>
              </a:rPr>
              <a:t> der Sonnenvektoren laufen lassen. Die Leistungsdaten werden pro Tag mittels </a:t>
            </a:r>
            <a:r>
              <a:rPr lang="de-AT" sz="1800" b="0" u="none" strike="noStrike" dirty="0" err="1">
                <a:solidFill>
                  <a:srgbClr val="000000"/>
                </a:solidFill>
                <a:effectLst/>
                <a:uFillTx/>
                <a:latin typeface="Arial"/>
              </a:rPr>
              <a:t>trapz</a:t>
            </a:r>
            <a:r>
              <a:rPr lang="de-AT" sz="1800" b="0" u="none" strike="noStrike" dirty="0">
                <a:solidFill>
                  <a:srgbClr val="000000"/>
                </a:solidFill>
                <a:effectLst/>
                <a:uFillTx/>
                <a:latin typeface="Arial"/>
              </a:rPr>
              <a:t> integriert und anschließend mit der </a:t>
            </a:r>
            <a:r>
              <a:rPr lang="de-AT" sz="1800" b="0" u="none" strike="noStrike" dirty="0" err="1">
                <a:solidFill>
                  <a:srgbClr val="000000"/>
                </a:solidFill>
                <a:effectLst/>
                <a:uFillTx/>
                <a:latin typeface="Arial"/>
              </a:rPr>
              <a:t>sum</a:t>
            </a:r>
            <a:r>
              <a:rPr lang="de-AT" sz="1800" b="0" u="none" strike="noStrike" dirty="0">
                <a:solidFill>
                  <a:srgbClr val="000000"/>
                </a:solidFill>
                <a:effectLst/>
                <a:uFillTx/>
                <a:latin typeface="Arial"/>
              </a:rPr>
              <a:t>-Funktion zur Jahressumme akkumuliert.</a:t>
            </a:r>
          </a:p>
          <a:p>
            <a:pPr>
              <a:lnSpc>
                <a:spcPct val="100000"/>
              </a:lnSpc>
            </a:pPr>
            <a:endParaRPr lang="de-AT" sz="1800" b="0" u="none" strike="noStrike" dirty="0">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Aufgabe 6: Nachgeführte Anlage </a:t>
            </a:r>
            <a:endParaRPr lang="de-AT" sz="2800" b="0" u="none" strike="noStrike" dirty="0">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3"/>
          <a:stretch/>
        </p:blipFill>
        <p:spPr>
          <a:xfrm>
            <a:off x="4322680" y="1370240"/>
            <a:ext cx="4461320" cy="2306800"/>
          </a:xfrm>
          <a:prstGeom prst="rect">
            <a:avLst/>
          </a:prstGeom>
          <a:noFill/>
          <a:ln w="0">
            <a:noFill/>
          </a:ln>
        </p:spPr>
      </p:pic>
      <p:pic>
        <p:nvPicPr>
          <p:cNvPr id="130" name="Grafik 129"/>
          <p:cNvPicPr/>
          <p:nvPr/>
        </p:nvPicPr>
        <p:blipFill>
          <a:blip r:embed="rId4"/>
          <a:stretch/>
        </p:blipFill>
        <p:spPr>
          <a:xfrm>
            <a:off x="360000" y="3888000"/>
            <a:ext cx="5272560" cy="1285560"/>
          </a:xfrm>
          <a:prstGeom prst="rect">
            <a:avLst/>
          </a:prstGeom>
          <a:noFill/>
          <a:ln w="0">
            <a:noFill/>
          </a:ln>
        </p:spPr>
      </p:pic>
      <p:pic>
        <p:nvPicPr>
          <p:cNvPr id="131" name="Grafik 130"/>
          <p:cNvPicPr/>
          <p:nvPr/>
        </p:nvPicPr>
        <p:blipFill>
          <a:blip r:embed="rId5"/>
          <a:stretch/>
        </p:blipFill>
        <p:spPr>
          <a:xfrm>
            <a:off x="360000" y="1473200"/>
            <a:ext cx="3582080" cy="210088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3"/>
          <a:stretch/>
        </p:blipFill>
        <p:spPr>
          <a:xfrm>
            <a:off x="180000" y="1579680"/>
            <a:ext cx="3744360" cy="2740320"/>
          </a:xfrm>
          <a:prstGeom prst="rect">
            <a:avLst/>
          </a:prstGeom>
          <a:noFill/>
          <a:ln w="0">
            <a:noFill/>
          </a:ln>
        </p:spPr>
      </p:pic>
      <p:pic>
        <p:nvPicPr>
          <p:cNvPr id="135" name="Grafik 134"/>
          <p:cNvPicPr/>
          <p:nvPr/>
        </p:nvPicPr>
        <p:blipFill>
          <a:blip r:embed="rId4"/>
          <a:stretch/>
        </p:blipFill>
        <p:spPr>
          <a:xfrm>
            <a:off x="3960000" y="1664640"/>
            <a:ext cx="5103360" cy="193536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3"/>
          <a:stretch/>
        </p:blipFill>
        <p:spPr>
          <a:xfrm>
            <a:off x="633960" y="1548000"/>
            <a:ext cx="3686040" cy="115200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3"/>
          <a:stretch/>
        </p:blipFill>
        <p:spPr>
          <a:xfrm>
            <a:off x="3453840" y="1260000"/>
            <a:ext cx="5495040" cy="380736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CBAAB-E4F0-5590-1BB3-1E8C2766C258}"/>
            </a:ext>
          </a:extLst>
        </p:cNvPr>
        <p:cNvGrpSpPr/>
        <p:nvPr/>
      </p:nvGrpSpPr>
      <p:grpSpPr>
        <a:xfrm>
          <a:off x="0" y="0"/>
          <a:ext cx="0" cy="0"/>
          <a:chOff x="0" y="0"/>
          <a:chExt cx="0" cy="0"/>
        </a:xfrm>
      </p:grpSpPr>
      <p:sp>
        <p:nvSpPr>
          <p:cNvPr id="141" name="Titel 24">
            <a:extLst>
              <a:ext uri="{FF2B5EF4-FFF2-40B4-BE49-F238E27FC236}">
                <a16:creationId xmlns:a16="http://schemas.microsoft.com/office/drawing/2014/main" id="{4E9B0C1F-D041-97F0-CE5B-B9AF722FCFBD}"/>
              </a:ext>
            </a:extLst>
          </p:cNvPr>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dirty="0">
                <a:solidFill>
                  <a:srgbClr val="004983"/>
                </a:solidFill>
                <a:latin typeface="Noto Sans SemiBold"/>
              </a:rPr>
              <a:t>Herausforderungen:</a:t>
            </a:r>
            <a:endParaRPr lang="de-AT" sz="2800" b="0" u="none" strike="noStrike" dirty="0">
              <a:solidFill>
                <a:srgbClr val="000000"/>
              </a:solidFill>
              <a:effectLst/>
              <a:uFillTx/>
              <a:latin typeface="Arial"/>
            </a:endParaRPr>
          </a:p>
        </p:txBody>
      </p:sp>
      <p:sp>
        <p:nvSpPr>
          <p:cNvPr id="142" name="Rechteck 141">
            <a:extLst>
              <a:ext uri="{FF2B5EF4-FFF2-40B4-BE49-F238E27FC236}">
                <a16:creationId xmlns:a16="http://schemas.microsoft.com/office/drawing/2014/main" id="{6ABC2465-6782-512E-04D2-EAC8BDD6F824}"/>
              </a:ext>
            </a:extLst>
          </p:cNvPr>
          <p:cNvSpPr/>
          <p:nvPr/>
        </p:nvSpPr>
        <p:spPr>
          <a:xfrm>
            <a:off x="541800" y="1134360"/>
            <a:ext cx="840708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de-DE" dirty="0">
                <a:solidFill>
                  <a:srgbClr val="000000"/>
                </a:solidFill>
                <a:latin typeface="Arial"/>
              </a:rPr>
              <a:t>Vereinfachung der Sonnenzeit:</a:t>
            </a:r>
          </a:p>
          <a:p>
            <a:pPr marL="742950" lvl="1" indent="-285750">
              <a:buFont typeface="Arial" panose="020B0604020202020204" pitchFamily="34" charset="0"/>
              <a:buChar char="•"/>
            </a:pPr>
            <a:r>
              <a:rPr lang="de-DE" dirty="0">
                <a:solidFill>
                  <a:srgbClr val="000000"/>
                </a:solidFill>
                <a:latin typeface="Arial"/>
              </a:rPr>
              <a:t>Solare Mittagzeit fix auf 12:00 Uhr gesetzt</a:t>
            </a:r>
          </a:p>
          <a:p>
            <a:pPr marL="742950" lvl="1" indent="-285750">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Beleuchtung der Rückseite:</a:t>
            </a:r>
          </a:p>
          <a:p>
            <a:pPr marL="742950" lvl="1" indent="-285750">
              <a:buFont typeface="Arial" panose="020B0604020202020204" pitchFamily="34" charset="0"/>
              <a:buChar char="•"/>
            </a:pPr>
            <a:r>
              <a:rPr lang="de-DE" dirty="0">
                <a:solidFill>
                  <a:srgbClr val="000000"/>
                </a:solidFill>
                <a:latin typeface="Arial"/>
              </a:rPr>
              <a:t>Negative Leistungen konsequent auf 0 begrenzt</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Laufzeit der Optimierung:</a:t>
            </a:r>
          </a:p>
          <a:p>
            <a:pPr marL="742950" lvl="1" indent="-285750">
              <a:buFont typeface="Arial" panose="020B0604020202020204" pitchFamily="34" charset="0"/>
              <a:buChar char="•"/>
            </a:pPr>
            <a:r>
              <a:rPr lang="de-DE" dirty="0">
                <a:solidFill>
                  <a:srgbClr val="000000"/>
                </a:solidFill>
                <a:latin typeface="Arial"/>
              </a:rPr>
              <a:t>Caching von Sonnenbahnen &amp; vektorisierte Berechnung</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Numerische Instabilität bei flachen Winkeln:</a:t>
            </a:r>
          </a:p>
          <a:p>
            <a:pPr marL="742950" lvl="1" indent="-285750">
              <a:buFont typeface="Arial" panose="020B0604020202020204" pitchFamily="34" charset="0"/>
              <a:buChar char="•"/>
            </a:pPr>
            <a:r>
              <a:rPr lang="de-DE" dirty="0">
                <a:solidFill>
                  <a:srgbClr val="000000"/>
                </a:solidFill>
                <a:latin typeface="Arial"/>
              </a:rPr>
              <a:t>Teilweise Begrenzung trigonometrischer Zwischenergebnisse</a:t>
            </a:r>
          </a:p>
          <a:p>
            <a:pPr marL="285750" indent="-285750">
              <a:lnSpc>
                <a:spcPct val="100000"/>
              </a:lnSpc>
              <a:buFont typeface="Arial" panose="020B0604020202020204" pitchFamily="34" charset="0"/>
              <a:buChar char="•"/>
            </a:pPr>
            <a:endParaRPr lang="de-DE" dirty="0">
              <a:solidFill>
                <a:srgbClr val="000000"/>
              </a:solidFill>
              <a:latin typeface="Arial"/>
            </a:endParaRPr>
          </a:p>
          <a:p>
            <a:pPr marL="285750" indent="-285750">
              <a:lnSpc>
                <a:spcPct val="100000"/>
              </a:lnSpc>
              <a:buFont typeface="Arial" panose="020B0604020202020204" pitchFamily="34" charset="0"/>
              <a:buChar char="•"/>
            </a:pPr>
            <a:r>
              <a:rPr lang="de-DE" dirty="0">
                <a:solidFill>
                  <a:srgbClr val="000000"/>
                </a:solidFill>
                <a:latin typeface="Arial"/>
              </a:rPr>
              <a:t>Koordinatensystem-Konfusion:</a:t>
            </a:r>
          </a:p>
          <a:p>
            <a:pPr marL="742950" lvl="1" indent="-285750">
              <a:buFont typeface="Arial" panose="020B0604020202020204" pitchFamily="34" charset="0"/>
              <a:buChar char="•"/>
            </a:pPr>
            <a:r>
              <a:rPr lang="de-DE" dirty="0">
                <a:solidFill>
                  <a:srgbClr val="000000"/>
                </a:solidFill>
                <a:latin typeface="Arial"/>
              </a:rPr>
              <a:t>Einheitliche Definition von Achsen und Winkeln</a:t>
            </a:r>
            <a:endParaRPr lang="de-AT" b="0" u="none" strike="noStrike" dirty="0">
              <a:solidFill>
                <a:srgbClr val="000000"/>
              </a:solidFill>
              <a:effectLst/>
              <a:uFillTx/>
              <a:latin typeface="Arial"/>
              <a:ea typeface="Microsoft YaHei"/>
            </a:endParaRPr>
          </a:p>
        </p:txBody>
      </p:sp>
    </p:spTree>
    <p:extLst>
      <p:ext uri="{BB962C8B-B14F-4D97-AF65-F5344CB8AC3E}">
        <p14:creationId xmlns:p14="http://schemas.microsoft.com/office/powerpoint/2010/main" val="1516732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E94D-1D0C-E32A-085A-4D0766BF6647}"/>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52E39390-FCB7-207C-718C-DD97FBFEDB8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CF3E195B-327B-96D2-F51D-5B1A7A950B8A}"/>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25958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 xmlns:p14="http://schemas.microsoft.com/office/powerpoint/2010/main" xmlns:p15="http://schemas.microsoft.com/office/powerpoint/2012/main">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dirty="0">
                <a:solidFill>
                  <a:srgbClr val="000000"/>
                </a:solidFill>
                <a:effectLst/>
                <a:uFillTx/>
                <a:latin typeface="Arial"/>
              </a:rPr>
              <a:t>Das Ziel:</a:t>
            </a:r>
            <a:r>
              <a:rPr lang="de-AT" sz="1800" b="0" u="none" strike="noStrike" dirty="0">
                <a:solidFill>
                  <a:srgbClr val="000000"/>
                </a:solidFill>
                <a:effectLst/>
                <a:uFillTx/>
                <a:latin typeface="Arial"/>
              </a:rPr>
              <a:t> Sonne auf- und untergeht berechnen, um den Zeitraum für die Energieerzeugung festzulegen.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Die Bedingung:</a:t>
            </a:r>
            <a:r>
              <a:rPr lang="de-AT" sz="1800" b="0" u="none" strike="noStrike" dirty="0">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Rechenweg:</a:t>
            </a:r>
            <a:r>
              <a:rPr lang="de-AT" sz="1800" b="0" u="none" strike="noStrike" dirty="0">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dirty="0">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dirty="0">
                <a:solidFill>
                  <a:srgbClr val="000000"/>
                </a:solidFill>
                <a:effectLst/>
                <a:uFillTx/>
                <a:latin typeface="Arial"/>
              </a:rPr>
              <a:t>Ergebnis</a:t>
            </a:r>
            <a:r>
              <a:rPr lang="de-AT" sz="1800" b="0" u="none" strike="noStrike" dirty="0">
                <a:solidFill>
                  <a:srgbClr val="000000"/>
                </a:solidFill>
                <a:effectLst/>
                <a:uFillTx/>
                <a:latin typeface="Arial"/>
              </a:rPr>
              <a:t>: </a:t>
            </a:r>
            <a:r>
              <a:rPr lang="de-AT" dirty="0">
                <a:solidFill>
                  <a:srgbClr val="000000"/>
                </a:solidFill>
                <a:latin typeface="Arial"/>
              </a:rPr>
              <a:t>D</a:t>
            </a:r>
            <a:r>
              <a:rPr lang="de-AT" sz="1800" b="0" u="none" strike="noStrike" dirty="0">
                <a:solidFill>
                  <a:srgbClr val="000000"/>
                </a:solidFill>
                <a:effectLst/>
                <a:uFillTx/>
                <a:latin typeface="Arial"/>
              </a:rPr>
              <a:t>ie Uhrzeit für Start und Ende der Energieberechnung sowie die gesamte Dauer des Tages in Stunden</a:t>
            </a: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a:p>
            <a:pPr>
              <a:lnSpc>
                <a:spcPct val="100000"/>
              </a:lnSpc>
            </a:pPr>
            <a:endParaRPr lang="de-AT" sz="18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3"/>
          <a:stretch/>
        </p:blipFill>
        <p:spPr>
          <a:xfrm>
            <a:off x="1743120" y="1800000"/>
            <a:ext cx="4736880" cy="31104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1459</Words>
  <Application>Microsoft Office PowerPoint</Application>
  <PresentationFormat>Bildschirmpräsentation (16:10)</PresentationFormat>
  <Paragraphs>230</Paragraphs>
  <Slides>28</Slides>
  <Notes>27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28</vt:i4>
      </vt:variant>
    </vt:vector>
  </HeadingPairs>
  <TitlesOfParts>
    <vt:vector size="36"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Artur Cajetan</cp:lastModifiedBy>
  <cp:revision>58</cp:revision>
  <dcterms:created xsi:type="dcterms:W3CDTF">2025-07-14T13:55:07Z</dcterms:created>
  <dcterms:modified xsi:type="dcterms:W3CDTF">2026-01-19T22:22:43Z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